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9" r:id="rId4"/>
    <p:sldId id="260" r:id="rId5"/>
    <p:sldId id="265" r:id="rId6"/>
    <p:sldId id="261" r:id="rId7"/>
    <p:sldId id="262" r:id="rId8"/>
    <p:sldId id="263" r:id="rId9"/>
    <p:sldId id="264" r:id="rId10"/>
    <p:sldId id="266" r:id="rId11"/>
    <p:sldId id="270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5" r:id="rId28"/>
    <p:sldId id="284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00FFFF"/>
    <a:srgbClr val="FFFF99"/>
    <a:srgbClr val="FF99FF"/>
    <a:srgbClr val="FF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1778CA5-4681-43B9-A1CE-ABE59E743ED0}" type="datetimeFigureOut">
              <a:rPr lang="ru-RU"/>
              <a:pPr>
                <a:defRPr/>
              </a:pPr>
              <a:t>20.08.2014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9286A88-A2A4-4C70-AB00-9EA606E57D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7A97D-5148-4039-A188-C63182142A84}" type="datetime1">
              <a:rPr lang="ru-RU"/>
              <a:pPr>
                <a:defRPr/>
              </a:pPr>
              <a:t>20.08.2014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FE84C-3F65-421C-8DCD-CF8E4B378B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00E25-1C51-4456-8DE1-88C3B46B6689}" type="datetime1">
              <a:rPr lang="ru-RU"/>
              <a:pPr>
                <a:defRPr/>
              </a:pPr>
              <a:t>20.08.2014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D29C0-3984-491B-9375-4EA35F99AF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61938-9916-4C31-9FF0-039112A34E74}" type="datetime1">
              <a:rPr lang="ru-RU"/>
              <a:pPr>
                <a:defRPr/>
              </a:pPr>
              <a:t>20.08.2014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E71B1-1120-4CAF-9864-222BA3F6A7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FFC4D-1130-4C30-BD1E-8CC903DFCB9F}" type="datetime1">
              <a:rPr lang="ru-RU"/>
              <a:pPr>
                <a:defRPr/>
              </a:pPr>
              <a:t>20.08.2014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80857-6DA2-4E31-AFCC-C60F7D53E3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BEC72-B6BE-40B2-B142-A420C1673425}" type="datetime1">
              <a:rPr lang="ru-RU"/>
              <a:pPr>
                <a:defRPr/>
              </a:pPr>
              <a:t>20.08.2014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D752A-4581-49E5-B138-E79AEAA482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9A9D0-BD3E-498B-8F9E-B2A069697450}" type="datetime1">
              <a:rPr lang="ru-RU"/>
              <a:pPr>
                <a:defRPr/>
              </a:pPr>
              <a:t>20.08.2014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428A9-DE53-465B-BFA5-9F7659D6B4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43E2D-DE4C-4D7D-A5C4-A59E420C63F5}" type="datetime1">
              <a:rPr lang="ru-RU"/>
              <a:pPr>
                <a:defRPr/>
              </a:pPr>
              <a:t>20.08.2014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B761F-19F5-43BF-BF7C-2A6C998B7C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0F74E-8C8A-4DE4-8307-F9F482D447BD}" type="datetime1">
              <a:rPr lang="ru-RU"/>
              <a:pPr>
                <a:defRPr/>
              </a:pPr>
              <a:t>20.08.2014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55EBA-DB7A-46FB-A5CE-41D51BCA28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A1E95-0F01-486E-90CB-2CFBEB4CF3AF}" type="datetime1">
              <a:rPr lang="ru-RU"/>
              <a:pPr>
                <a:defRPr/>
              </a:pPr>
              <a:t>20.08.2014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26398-BB52-4B48-B9AC-57EB7D65DD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22893-5F15-4711-8EE9-35DC176AEF6E}" type="datetime1">
              <a:rPr lang="ru-RU"/>
              <a:pPr>
                <a:defRPr/>
              </a:pPr>
              <a:t>20.08.2014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6536F-0D29-4D31-8901-81D49FD225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88B3A-BD89-4D13-9F65-AC6F39300334}" type="datetime1">
              <a:rPr lang="ru-RU"/>
              <a:pPr>
                <a:defRPr/>
              </a:pPr>
              <a:t>20.08.2014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F7FCC-E720-4D44-8A02-94292C4924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FE51EE8-7316-4AAF-8EDD-8D25189449B4}" type="datetime1">
              <a:rPr lang="ru-RU"/>
              <a:pPr>
                <a:defRPr/>
              </a:pPr>
              <a:t>20.08.2014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AF99677-ABB1-4B2F-9362-B5CBDAC648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3"/>
  </p:transition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87624" y="2060848"/>
            <a:ext cx="6810026" cy="1754326"/>
          </a:xfrm>
          <a:prstGeom prst="rect">
            <a:avLst/>
          </a:prstGeom>
          <a:noFill/>
          <a:scene3d>
            <a:camera prst="orthographicFront"/>
            <a:lightRig rig="soft" dir="tl">
              <a:rot lat="0" lon="0" rev="0"/>
            </a:lightRig>
          </a:scene3d>
          <a:sp3d>
            <a:bevelT prst="slope"/>
          </a:sp3d>
        </p:spPr>
        <p:txBody>
          <a:bodyPr wrap="squar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rgbClr val="00B0F0"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ЗВУКИ РУССКОГО</a:t>
            </a:r>
          </a:p>
          <a:p>
            <a:pPr algn="ctr"/>
            <a:r>
              <a:rPr lang="ru-RU" sz="5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ЯЗЫКА</a:t>
            </a:r>
            <a:endParaRPr lang="ru-RU" sz="54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ВОЛШЕБНЫЙ ЗВУК  </a:t>
            </a:r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И</a:t>
            </a:r>
            <a:endParaRPr lang="ru-RU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49A9D0-BD3E-498B-8F9E-B2A069697450}" type="datetime1">
              <a:rPr lang="ru-RU" smtClean="0"/>
              <a:pPr>
                <a:defRPr/>
              </a:pPr>
              <a:t>20.08.2014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A428A9-DE53-465B-BFA5-9F7659D6B4ED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3074" name="Picture 2" descr="C:\Documents and Settings\Masha\Мои документы\Мама\РОД,СОБР,ПРЕЗЕНТ,\ВОЛШЕБНИК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2952328" cy="4752528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307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628800"/>
            <a:ext cx="1368152" cy="1728192"/>
          </a:xfrm>
          <a:prstGeom prst="round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10" name="Овал 9"/>
          <p:cNvSpPr/>
          <p:nvPr/>
        </p:nvSpPr>
        <p:spPr>
          <a:xfrm>
            <a:off x="5868144" y="1916832"/>
            <a:ext cx="792088" cy="7703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804248" y="1916832"/>
            <a:ext cx="792088" cy="77038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740352" y="1916832"/>
            <a:ext cx="792088" cy="7703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4149080"/>
            <a:ext cx="1428750" cy="1768971"/>
          </a:xfrm>
          <a:prstGeom prst="round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14" name="Овал 13"/>
          <p:cNvSpPr/>
          <p:nvPr/>
        </p:nvSpPr>
        <p:spPr>
          <a:xfrm>
            <a:off x="5940152" y="4581128"/>
            <a:ext cx="792088" cy="77038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876256" y="4653136"/>
            <a:ext cx="792088" cy="77038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7812360" y="4653136"/>
            <a:ext cx="792088" cy="7703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512168"/>
          </a:xfrm>
        </p:spPr>
        <p:txBody>
          <a:bodyPr/>
          <a:lstStyle/>
          <a:p>
            <a:r>
              <a:rPr lang="ru-RU" sz="4000" b="1" i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СМЯГЧАЮТ ПРЕДЫДУЩИЙ СОГЛАСНЫЙ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b="1" i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БУКВЫ:</a:t>
            </a:r>
          </a:p>
          <a:p>
            <a:pPr algn="ctr">
              <a:buNone/>
            </a:pPr>
            <a:r>
              <a:rPr lang="ru-RU" sz="6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Я   Ё   Ю   Е  Ь </a:t>
            </a:r>
          </a:p>
          <a:p>
            <a:pPr>
              <a:buNone/>
            </a:pPr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П</a:t>
            </a:r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А</a:t>
            </a:r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-  </a:t>
            </a:r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П</a:t>
            </a:r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Я                         </a:t>
            </a:r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П</a:t>
            </a:r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О </a:t>
            </a:r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- </a:t>
            </a:r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П</a:t>
            </a:r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Ё </a:t>
            </a:r>
          </a:p>
          <a:p>
            <a:pPr>
              <a:buNone/>
            </a:pPr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           </a:t>
            </a:r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П</a:t>
            </a:r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У</a:t>
            </a:r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 - </a:t>
            </a:r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П</a:t>
            </a:r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Ю                         </a:t>
            </a:r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П</a:t>
            </a:r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Э</a:t>
            </a:r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 -</a:t>
            </a:r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 П</a:t>
            </a:r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Е  </a:t>
            </a:r>
          </a:p>
          <a:p>
            <a:pPr algn="ctr">
              <a:buNone/>
            </a:pPr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П</a:t>
            </a:r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Ь</a:t>
            </a:r>
            <a:endParaRPr lang="ru-RU" sz="3600" b="1" i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5FFC4D-1130-4C30-BD1E-8CC903DFCB9F}" type="datetime1">
              <a:rPr lang="ru-RU" smtClean="0"/>
              <a:pPr>
                <a:defRPr/>
              </a:pPr>
              <a:t>20.08.2014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980857-6DA2-4E31-AFCC-C60F7D53E3EE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368152"/>
          </a:xfrm>
        </p:spPr>
        <p:txBody>
          <a:bodyPr/>
          <a:lstStyle/>
          <a:p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СОГЛАСНЫЕ  ЗВУКИ БЫВАЮТ: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916832"/>
            <a:ext cx="4040188" cy="792089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ЗВОНКИЕ</a:t>
            </a:r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D43E2D-DE4C-4D7D-A5C4-A59E420C63F5}" type="datetime1">
              <a:rPr lang="ru-RU" smtClean="0"/>
              <a:pPr>
                <a:defRPr/>
              </a:pPr>
              <a:t>20.08.2014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8B761F-19F5-43BF-BF7C-2A6C998B7CBE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773238"/>
            <a:ext cx="4041775" cy="1007690"/>
          </a:xfrm>
        </p:spPr>
        <p:txBody>
          <a:bodyPr/>
          <a:lstStyle/>
          <a:p>
            <a:pPr algn="ctr"/>
            <a:r>
              <a:rPr lang="ru-RU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ГЛУХИЕ</a:t>
            </a:r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4098" name="Picture 2" descr="C:\Documents and Settings\Masha\Мои документы\Мама\РОД,СОБР,ПРЕЗЕНТ,\колок.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862" y="2781300"/>
            <a:ext cx="3551114" cy="3344863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852936"/>
            <a:ext cx="3096343" cy="3096344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52128"/>
          </a:xfrm>
        </p:spPr>
        <p:txBody>
          <a:bodyPr/>
          <a:lstStyle/>
          <a:p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ЗВОНКИЕ  СОГЛАСНЫЕ  ЗВУКИ: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5FFC4D-1130-4C30-BD1E-8CC903DFCB9F}" type="datetime1">
              <a:rPr lang="ru-RU" smtClean="0"/>
              <a:pPr>
                <a:defRPr/>
              </a:pPr>
              <a:t>20.08.2014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980857-6DA2-4E31-AFCC-C60F7D53E3EE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267744" y="1772816"/>
            <a:ext cx="6264696" cy="4281339"/>
          </a:xfrm>
        </p:spPr>
        <p:txBody>
          <a:bodyPr/>
          <a:lstStyle/>
          <a:p>
            <a:pPr algn="ctr">
              <a:buNone/>
            </a:pPr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ПАРНЫЕ ЗВОНКИЕ:</a:t>
            </a:r>
          </a:p>
          <a:p>
            <a:pPr algn="ctr">
              <a:buNone/>
            </a:pPr>
            <a:r>
              <a:rPr lang="ru-RU" sz="5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  В  Г  Д  Ж  З </a:t>
            </a:r>
          </a:p>
          <a:p>
            <a:pPr algn="ctr">
              <a:buNone/>
            </a:pPr>
            <a:endParaRPr lang="ru-RU" sz="4000" b="1" i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>
              <a:buNone/>
            </a:pPr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НЕПАРНЫЕ ЗВОНКИЕ:</a:t>
            </a:r>
          </a:p>
          <a:p>
            <a:pPr algn="ctr">
              <a:buNone/>
            </a:pPr>
            <a:r>
              <a:rPr lang="ru-RU" sz="5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Л  М  Н  Р  </a:t>
            </a:r>
            <a:endParaRPr lang="ru-RU" sz="54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8" name="Picture 2" descr="C:\Documents and Settings\Masha\Мои документы\Мама\РОД,СОБР,ПРЕЗЕНТ,\колок.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708920"/>
            <a:ext cx="1512167" cy="2232249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24136"/>
          </a:xfrm>
        </p:spPr>
        <p:txBody>
          <a:bodyPr/>
          <a:lstStyle/>
          <a:p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ГЛУХИЕ  СОГЛАСНЫЕ  ЗВУКИ: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31840" y="1844824"/>
            <a:ext cx="5554960" cy="4281339"/>
          </a:xfrm>
        </p:spPr>
        <p:txBody>
          <a:bodyPr/>
          <a:lstStyle/>
          <a:p>
            <a:pPr algn="ctr">
              <a:buNone/>
            </a:pPr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ПАРНЫЕ ГЛУХИЕ:</a:t>
            </a:r>
          </a:p>
          <a:p>
            <a:pPr algn="ctr">
              <a:buNone/>
            </a:pPr>
            <a:r>
              <a:rPr lang="ru-RU" sz="5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  Ф  К  Т  Ш  С</a:t>
            </a:r>
            <a:endParaRPr lang="ru-RU" sz="54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buNone/>
            </a:pPr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НЕПАРНЫЕ ГЛУХИЕ:</a:t>
            </a:r>
          </a:p>
          <a:p>
            <a:pPr algn="ctr">
              <a:buNone/>
            </a:pPr>
            <a:endParaRPr lang="ru-RU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buNone/>
            </a:pPr>
            <a:r>
              <a:rPr lang="ru-RU" sz="5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Х  Ч  Ц  Щ </a:t>
            </a:r>
            <a:endParaRPr lang="ru-RU" sz="54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5FFC4D-1130-4C30-BD1E-8CC903DFCB9F}" type="datetime1">
              <a:rPr lang="ru-RU" smtClean="0"/>
              <a:pPr>
                <a:defRPr/>
              </a:pPr>
              <a:t>20.08.2014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980857-6DA2-4E31-AFCC-C60F7D53E3EE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2852936"/>
            <a:ext cx="2120962" cy="2736304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  <a:ln>
            <a:solidFill>
              <a:srgbClr val="0070C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7200" b="1" i="1" cap="all" dirty="0" smtClean="0">
                <a:ln w="0"/>
                <a:solidFill>
                  <a:srgbClr val="FF00FF"/>
                </a:solidFill>
                <a:effectLst>
                  <a:reflection blurRad="12700" stA="50000" endPos="50000" dist="5000" dir="5400000" sy="-100000" rotWithShape="0"/>
                </a:effectLst>
                <a:latin typeface="Cambria Math" pitchFamily="18" charset="0"/>
                <a:ea typeface="Cambria Math" pitchFamily="18" charset="0"/>
              </a:rPr>
              <a:t>ПОЗИЦИЯ ЗВУКА В </a:t>
            </a:r>
            <a:br>
              <a:rPr lang="ru-RU" sz="7200" b="1" i="1" cap="all" dirty="0" smtClean="0">
                <a:ln w="0"/>
                <a:solidFill>
                  <a:srgbClr val="FF00FF"/>
                </a:solidFill>
                <a:effectLst>
                  <a:reflection blurRad="12700" stA="50000" endPos="50000" dist="5000" dir="5400000" sy="-100000" rotWithShape="0"/>
                </a:effectLst>
                <a:latin typeface="Cambria Math" pitchFamily="18" charset="0"/>
                <a:ea typeface="Cambria Math" pitchFamily="18" charset="0"/>
              </a:rPr>
            </a:br>
            <a:r>
              <a:rPr lang="ru-RU" sz="7200" b="1" i="1" cap="all" dirty="0" smtClean="0">
                <a:ln w="0"/>
                <a:solidFill>
                  <a:srgbClr val="FF00FF"/>
                </a:solidFill>
                <a:effectLst>
                  <a:reflection blurRad="12700" stA="50000" endPos="50000" dist="5000" dir="5400000" sy="-100000" rotWithShape="0"/>
                </a:effectLst>
                <a:latin typeface="Cambria Math" pitchFamily="18" charset="0"/>
                <a:ea typeface="Cambria Math" pitchFamily="18" charset="0"/>
              </a:rPr>
              <a:t>СЛОВЕ.</a:t>
            </a:r>
            <a:endParaRPr lang="ru-RU" sz="7200" b="1" i="1" cap="all" dirty="0">
              <a:ln w="0"/>
              <a:solidFill>
                <a:srgbClr val="FF00FF"/>
              </a:solidFill>
              <a:effectLst>
                <a:reflection blurRad="12700" stA="50000" endPos="50000" dist="5000" dir="5400000" sy="-100000" rotWithShape="0"/>
              </a:effectLst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10F74E-8C8A-4DE4-8307-F9F482D447BD}" type="datetime1">
              <a:rPr lang="ru-RU" smtClean="0"/>
              <a:pPr>
                <a:defRPr/>
              </a:pPr>
              <a:t>20.08.2014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55EBA-DB7A-46FB-A5CE-41D51BCA288D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ЗВУК  МОЖЕТ НАХОДИТЬСЯ</a:t>
            </a:r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:</a:t>
            </a:r>
            <a:endParaRPr lang="ru-RU" i="1" dirty="0">
              <a:solidFill>
                <a:srgbClr val="7030A0"/>
              </a:solidFill>
              <a:latin typeface="Book Antiqua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755576" y="1556792"/>
          <a:ext cx="3168352" cy="79208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93137"/>
                <a:gridCol w="1144954"/>
                <a:gridCol w="1030261"/>
              </a:tblGrid>
              <a:tr h="792088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11960" y="1412775"/>
            <a:ext cx="4464496" cy="3888433"/>
          </a:xfrm>
        </p:spPr>
        <p:txBody>
          <a:bodyPr/>
          <a:lstStyle/>
          <a:p>
            <a:pPr>
              <a:defRPr/>
            </a:pPr>
            <a:endParaRPr lang="ru-RU" sz="36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defRPr/>
            </a:pPr>
            <a:endParaRPr lang="ru-RU" sz="36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defRPr/>
            </a:pPr>
            <a:endParaRPr lang="ru-RU" sz="36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defRPr/>
            </a:pPr>
            <a:endParaRPr lang="ru-RU" sz="36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defRPr/>
            </a:pPr>
            <a:endParaRPr lang="ru-RU" sz="36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defRPr/>
            </a:pPr>
            <a:endParaRPr lang="ru-RU" sz="36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defRPr/>
            </a:pPr>
            <a: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 СЕРЕДИНЕ СЛОВА </a:t>
            </a: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  КОНЦЕ  СЛОВА </a:t>
            </a: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</p:txBody>
      </p:sp>
      <p:sp>
        <p:nvSpPr>
          <p:cNvPr id="7" name="Овал 6"/>
          <p:cNvSpPr/>
          <p:nvPr/>
        </p:nvSpPr>
        <p:spPr>
          <a:xfrm>
            <a:off x="1043608" y="1700808"/>
            <a:ext cx="504056" cy="4823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755576" y="3068960"/>
          <a:ext cx="3168352" cy="79208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93137"/>
                <a:gridCol w="1144954"/>
                <a:gridCol w="1030261"/>
              </a:tblGrid>
              <a:tr h="792088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Овал 9"/>
          <p:cNvSpPr/>
          <p:nvPr/>
        </p:nvSpPr>
        <p:spPr>
          <a:xfrm>
            <a:off x="2051720" y="3212976"/>
            <a:ext cx="504056" cy="4823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755576" y="4581128"/>
          <a:ext cx="3168352" cy="79208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93137"/>
                <a:gridCol w="1144954"/>
                <a:gridCol w="1030261"/>
              </a:tblGrid>
              <a:tr h="792088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Овал 12"/>
          <p:cNvSpPr/>
          <p:nvPr/>
        </p:nvSpPr>
        <p:spPr>
          <a:xfrm>
            <a:off x="3203848" y="4725144"/>
            <a:ext cx="504056" cy="4823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067944" y="1556792"/>
            <a:ext cx="4536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 НАЧАЛЕ СЛОВА </a:t>
            </a:r>
            <a:endParaRPr lang="ru-RU" sz="32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МЕСТОНАХОЖДЕНИЕ </a:t>
            </a:r>
            <a:b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</a:br>
            <a: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ЗВУКА  Н  В СЛОВАХ:</a:t>
            </a:r>
            <a:endParaRPr lang="ru-RU" sz="3600" i="1" dirty="0">
              <a:latin typeface="Bookman Old Style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5FFC4D-1130-4C30-BD1E-8CC903DFCB9F}" type="datetime1">
              <a:rPr lang="ru-RU" smtClean="0"/>
              <a:pPr>
                <a:defRPr/>
              </a:pPr>
              <a:t>20.08.2014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980857-6DA2-4E31-AFCC-C60F7D53E3EE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6" name="Содержимое 5" descr="k000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1512168" cy="1368152"/>
          </a:xfrm>
          <a:prstGeom prst="round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635896" y="1772816"/>
          <a:ext cx="3168352" cy="79208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93137"/>
                <a:gridCol w="1144954"/>
                <a:gridCol w="1030261"/>
              </a:tblGrid>
              <a:tr h="792088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Овал 7"/>
          <p:cNvSpPr/>
          <p:nvPr/>
        </p:nvSpPr>
        <p:spPr>
          <a:xfrm>
            <a:off x="3923928" y="1916832"/>
            <a:ext cx="504056" cy="4823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HH00224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212976"/>
            <a:ext cx="1584176" cy="1296144"/>
          </a:xfrm>
          <a:prstGeom prst="round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635896" y="3356992"/>
          <a:ext cx="3168352" cy="79208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93137"/>
                <a:gridCol w="1144954"/>
                <a:gridCol w="1030261"/>
              </a:tblGrid>
              <a:tr h="792088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Овал 10"/>
          <p:cNvSpPr/>
          <p:nvPr/>
        </p:nvSpPr>
        <p:spPr>
          <a:xfrm>
            <a:off x="5004048" y="3501008"/>
            <a:ext cx="504056" cy="4823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ANIM144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797152"/>
            <a:ext cx="1584176" cy="1440161"/>
          </a:xfrm>
          <a:prstGeom prst="round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707904" y="5085184"/>
          <a:ext cx="3168352" cy="79208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93137"/>
                <a:gridCol w="1144954"/>
                <a:gridCol w="1030261"/>
              </a:tblGrid>
              <a:tr h="792088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Овал 13"/>
          <p:cNvSpPr/>
          <p:nvPr/>
        </p:nvSpPr>
        <p:spPr>
          <a:xfrm>
            <a:off x="6084168" y="5229200"/>
            <a:ext cx="504056" cy="4823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МЕСТОНАХОЖДЕНИЕ </a:t>
            </a:r>
            <a:b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</a:br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ЗВУКА  </a:t>
            </a:r>
            <a:r>
              <a:rPr lang="ru-RU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Н</a:t>
            </a:r>
            <a:r>
              <a:rPr lang="ru-RU" sz="32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ь</a:t>
            </a:r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 </a:t>
            </a:r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 В СЛОВАХ: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5FFC4D-1130-4C30-BD1E-8CC903DFCB9F}" type="datetime1">
              <a:rPr lang="ru-RU" smtClean="0"/>
              <a:pPr>
                <a:defRPr/>
              </a:pPr>
              <a:t>20.08.2014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980857-6DA2-4E31-AFCC-C60F7D53E3EE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28800"/>
            <a:ext cx="1440160" cy="1361696"/>
          </a:xfrm>
          <a:prstGeom prst="round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131840" y="1988840"/>
          <a:ext cx="3168352" cy="79208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93137"/>
                <a:gridCol w="1144954"/>
                <a:gridCol w="1030261"/>
              </a:tblGrid>
              <a:tr h="792088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Овал 7"/>
          <p:cNvSpPr/>
          <p:nvPr/>
        </p:nvSpPr>
        <p:spPr>
          <a:xfrm>
            <a:off x="3347864" y="2132856"/>
            <a:ext cx="504056" cy="48235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ICESKATS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212976"/>
            <a:ext cx="1512168" cy="1439367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131840" y="3429000"/>
          <a:ext cx="3168352" cy="79208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93137"/>
                <a:gridCol w="1144954"/>
                <a:gridCol w="1030261"/>
              </a:tblGrid>
              <a:tr h="792088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Овал 10"/>
          <p:cNvSpPr/>
          <p:nvPr/>
        </p:nvSpPr>
        <p:spPr>
          <a:xfrm>
            <a:off x="4427984" y="3573016"/>
            <a:ext cx="504056" cy="48235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FIRE01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941168"/>
            <a:ext cx="1512168" cy="1371153"/>
          </a:xfrm>
          <a:prstGeom prst="round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131840" y="5157192"/>
          <a:ext cx="3168352" cy="79208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93137"/>
                <a:gridCol w="1144954"/>
                <a:gridCol w="1030261"/>
              </a:tblGrid>
              <a:tr h="792088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Овал 13"/>
          <p:cNvSpPr/>
          <p:nvPr/>
        </p:nvSpPr>
        <p:spPr>
          <a:xfrm>
            <a:off x="5508104" y="5229200"/>
            <a:ext cx="504056" cy="48235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  <a:solidFill>
            <a:srgbClr val="FFCCFF"/>
          </a:solidFill>
        </p:spPr>
        <p:txBody>
          <a:bodyPr/>
          <a:lstStyle/>
          <a:p>
            <a:r>
              <a:rPr lang="ru-RU" sz="7200" b="1" i="1" cap="all" dirty="0" smtClean="0">
                <a:ln w="0"/>
                <a:solidFill>
                  <a:srgbClr val="FF00FF"/>
                </a:solidFill>
                <a:effectLst>
                  <a:reflection blurRad="12700" stA="50000" endPos="50000" dist="5000" dir="5400000" sy="-100000" rotWithShape="0"/>
                </a:effectLst>
                <a:latin typeface="Cambria Math" pitchFamily="18" charset="0"/>
                <a:ea typeface="Cambria Math" pitchFamily="18" charset="0"/>
              </a:rPr>
              <a:t>Практическая</a:t>
            </a:r>
            <a:br>
              <a:rPr lang="ru-RU" sz="7200" b="1" i="1" cap="all" dirty="0" smtClean="0">
                <a:ln w="0"/>
                <a:solidFill>
                  <a:srgbClr val="FF00FF"/>
                </a:solidFill>
                <a:effectLst>
                  <a:reflection blurRad="12700" stA="50000" endPos="50000" dist="5000" dir="5400000" sy="-100000" rotWithShape="0"/>
                </a:effectLst>
                <a:latin typeface="Cambria Math" pitchFamily="18" charset="0"/>
                <a:ea typeface="Cambria Math" pitchFamily="18" charset="0"/>
              </a:rPr>
            </a:br>
            <a:r>
              <a:rPr lang="ru-RU" sz="7200" b="1" i="1" cap="all" dirty="0" smtClean="0">
                <a:ln w="0"/>
                <a:solidFill>
                  <a:srgbClr val="FF00FF"/>
                </a:solidFill>
                <a:effectLst>
                  <a:reflection blurRad="12700" stA="50000" endPos="50000" dist="5000" dir="5400000" sy="-100000" rotWithShape="0"/>
                </a:effectLst>
                <a:latin typeface="Cambria Math" pitchFamily="18" charset="0"/>
                <a:ea typeface="Cambria Math" pitchFamily="18" charset="0"/>
              </a:rPr>
              <a:t>часть.</a:t>
            </a:r>
            <a:endParaRPr lang="ru-RU" sz="7200" b="1" i="1" dirty="0">
              <a:latin typeface="Book Antiqua" pitchFamily="18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10F74E-8C8A-4DE4-8307-F9F482D447BD}" type="datetime1">
              <a:rPr lang="ru-RU" smtClean="0"/>
              <a:pPr>
                <a:defRPr/>
              </a:pPr>
              <a:t>20.08.2014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55EBA-DB7A-46FB-A5CE-41D51BCA288D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ГЛАСНЫЕ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42E7DB0-F391-487B-9413-418399CA2418}" type="datetime1">
              <a:rPr lang="ru-RU"/>
              <a:pPr>
                <a:defRPr/>
              </a:pPr>
              <a:t>20.08.2014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878C5-A20F-43ED-9F16-18D7CE5B79CA}" type="slidenum">
              <a:rPr lang="ru-RU"/>
              <a:pPr>
                <a:defRPr/>
              </a:pPr>
              <a:t>2</a:t>
            </a:fld>
            <a:endParaRPr lang="ru-RU"/>
          </a:p>
        </p:txBody>
      </p:sp>
      <p:pic>
        <p:nvPicPr>
          <p:cNvPr id="3078" name="Picture 6" descr="C:\Documents and Settings\Masha\Мои документы\Мама\РОД,СОБР,ПРЕЗЕНТ,\откр.губы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685" r="-8756" b="-10133"/>
          <a:stretch>
            <a:fillRect/>
          </a:stretch>
        </p:blipFill>
        <p:spPr bwMode="auto">
          <a:xfrm>
            <a:off x="1259632" y="1628800"/>
            <a:ext cx="2592288" cy="1872208"/>
          </a:xfrm>
          <a:prstGeom prst="ellipse">
            <a:avLst/>
          </a:prstGeom>
          <a:noFill/>
        </p:spPr>
      </p:pic>
      <p:pic>
        <p:nvPicPr>
          <p:cNvPr id="9" name="Рисунок 8" descr="D:\МАМУСИК\карточки\2 ппп.gif"/>
          <p:cNvPicPr/>
          <p:nvPr/>
        </p:nvPicPr>
        <p:blipFill>
          <a:blip r:embed="rId3" cstate="print"/>
          <a:srcRect l="3593" t="7420" r="86302" b="73157"/>
          <a:stretch>
            <a:fillRect/>
          </a:stretch>
        </p:blipFill>
        <p:spPr bwMode="auto">
          <a:xfrm>
            <a:off x="3059832" y="3933056"/>
            <a:ext cx="2643206" cy="2545309"/>
          </a:xfrm>
          <a:prstGeom prst="rect">
            <a:avLst/>
          </a:prstGeom>
          <a:noFill/>
        </p:spPr>
      </p:pic>
      <p:pic>
        <p:nvPicPr>
          <p:cNvPr id="3080" name="Picture 8" descr="C:\Documents and Settings\Masha\Мои документы\Мама\РОД,СОБР,ПРЕЗЕНТ,\24_7693_oboi_pojushhaja_ptica_1400x1050.jpg"/>
          <p:cNvPicPr>
            <a:picLocks noChangeAspect="1" noChangeArrowheads="1"/>
          </p:cNvPicPr>
          <p:nvPr/>
        </p:nvPicPr>
        <p:blipFill>
          <a:blip r:embed="rId4" cstate="print"/>
          <a:srcRect l="26272" t="26802" r="12890" b="28058"/>
          <a:stretch>
            <a:fillRect/>
          </a:stretch>
        </p:blipFill>
        <p:spPr bwMode="auto">
          <a:xfrm>
            <a:off x="5220072" y="1412776"/>
            <a:ext cx="3168352" cy="2304256"/>
          </a:xfrm>
          <a:prstGeom prst="round2Diag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  <a:solidFill>
            <a:schemeClr val="bg1"/>
          </a:solidFill>
        </p:spPr>
        <p:txBody>
          <a:bodyPr/>
          <a:lstStyle/>
          <a:p>
            <a: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Звуковой анализ слов</a:t>
            </a:r>
            <a:b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</a:br>
            <a: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со звуками </a:t>
            </a:r>
            <a:r>
              <a:rPr lang="ru-RU" sz="4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 </a:t>
            </a:r>
            <a:r>
              <a:rPr lang="ru-RU" sz="40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п</a:t>
            </a:r>
            <a:r>
              <a:rPr lang="ru-RU" sz="4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, </a:t>
            </a:r>
            <a:r>
              <a:rPr lang="ru-RU" sz="40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п</a:t>
            </a:r>
            <a:r>
              <a:rPr lang="ru-RU" sz="32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ь</a:t>
            </a:r>
            <a: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  <a:solidFill>
            <a:schemeClr val="bg1"/>
          </a:solidFill>
        </p:spPr>
        <p:txBody>
          <a:bodyPr numCol="1"/>
          <a:lstStyle/>
          <a:p>
            <a:pPr marL="216000" algn="ctr">
              <a:spcBef>
                <a:spcPts val="0"/>
              </a:spcBef>
              <a:buNone/>
            </a:pPr>
            <a:endParaRPr lang="ru-RU" sz="3600" b="1" i="1" dirty="0" smtClean="0">
              <a:solidFill>
                <a:schemeClr val="accent6">
                  <a:lumMod val="75000"/>
                </a:schemeClr>
              </a:solidFill>
              <a:latin typeface="Book Antiqua" pitchFamily="18" charset="0"/>
            </a:endParaRPr>
          </a:p>
          <a:p>
            <a:pPr marL="216000" algn="ctr">
              <a:spcBef>
                <a:spcPts val="0"/>
              </a:spcBef>
              <a:buNone/>
            </a:pP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Работой поглощён всецело –</a:t>
            </a:r>
          </a:p>
          <a:p>
            <a:pPr marL="216000" algn="ctr">
              <a:spcBef>
                <a:spcPts val="0"/>
              </a:spcBef>
              <a:buNone/>
            </a:pP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Один работая за двух.</a:t>
            </a:r>
          </a:p>
          <a:p>
            <a:pPr marL="216000" algn="ctr">
              <a:spcBef>
                <a:spcPts val="0"/>
              </a:spcBef>
              <a:buNone/>
            </a:pP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Сплетает сети он умело</a:t>
            </a:r>
          </a:p>
          <a:p>
            <a:pPr marL="216000" algn="ctr">
              <a:spcBef>
                <a:spcPts val="0"/>
              </a:spcBef>
              <a:buNone/>
            </a:pP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Для мошек, комаров и мух.</a:t>
            </a:r>
          </a:p>
          <a:p>
            <a:pPr marL="216000" algn="ctr">
              <a:spcBef>
                <a:spcPts val="0"/>
              </a:spcBef>
              <a:buNone/>
            </a:pP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Он – доктор кружевных наук.</a:t>
            </a:r>
          </a:p>
          <a:p>
            <a:pPr marL="216000" algn="ctr">
              <a:spcBef>
                <a:spcPts val="0"/>
              </a:spcBef>
              <a:buNone/>
            </a:pP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Он – насекомое, … (ПАУК).</a:t>
            </a:r>
          </a:p>
          <a:p>
            <a:pPr marL="216000" algn="ctr">
              <a:spcBef>
                <a:spcPts val="0"/>
              </a:spcBef>
              <a:buNone/>
            </a:pPr>
            <a:endParaRPr lang="ru-RU" sz="3600" b="1" i="1" dirty="0">
              <a:solidFill>
                <a:schemeClr val="accent6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5FFC4D-1130-4C30-BD1E-8CC903DFCB9F}" type="datetime1">
              <a:rPr lang="ru-RU" smtClean="0"/>
              <a:pPr>
                <a:defRPr/>
              </a:pPr>
              <a:t>20.08.2014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980857-6DA2-4E31-AFCC-C60F7D53E3EE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888B3A-BD89-4D13-9F65-AC6F39300334}" type="datetime1">
              <a:rPr lang="ru-RU" smtClean="0"/>
              <a:pPr>
                <a:defRPr/>
              </a:pPr>
              <a:t>20.08.2014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8F7FCC-E720-4D44-8A02-94292C492495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pic>
        <p:nvPicPr>
          <p:cNvPr id="7" name="Рисунок 6" descr="D:\Каталог картинок\П\ANIM1380 п.gif"/>
          <p:cNvPicPr>
            <a:picLocks noGrp="1"/>
          </p:cNvPicPr>
          <p:nvPr>
            <p:ph type="pic" idx="1"/>
          </p:nvPr>
        </p:nvPicPr>
        <p:blipFill>
          <a:blip r:embed="rId2" cstate="print"/>
          <a:srcRect t="12500" b="12500"/>
          <a:stretch>
            <a:fillRect/>
          </a:stretch>
        </p:blipFill>
        <p:spPr bwMode="auto">
          <a:xfrm>
            <a:off x="2555776" y="620688"/>
            <a:ext cx="3960440" cy="3096344"/>
          </a:xfrm>
          <a:prstGeom prst="rect">
            <a:avLst/>
          </a:prstGeom>
          <a:noFill/>
        </p:spPr>
      </p:pic>
      <p:sp>
        <p:nvSpPr>
          <p:cNvPr id="9" name="Овал 8"/>
          <p:cNvSpPr/>
          <p:nvPr/>
        </p:nvSpPr>
        <p:spPr>
          <a:xfrm>
            <a:off x="3563888" y="4221088"/>
            <a:ext cx="864096" cy="84239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572000" y="4221088"/>
            <a:ext cx="864096" cy="84239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652120" y="4221088"/>
            <a:ext cx="864096" cy="84239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987824" y="5373216"/>
          <a:ext cx="3168352" cy="79208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93137"/>
                <a:gridCol w="1144954"/>
                <a:gridCol w="1030261"/>
              </a:tblGrid>
              <a:tr h="792088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Овал 12"/>
          <p:cNvSpPr/>
          <p:nvPr/>
        </p:nvSpPr>
        <p:spPr>
          <a:xfrm>
            <a:off x="3131840" y="5517232"/>
            <a:ext cx="720080" cy="57606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555776" y="4221088"/>
            <a:ext cx="864096" cy="84239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* * * 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Он водил вокруг Земли 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И суда, и корабли, 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Повидал он много стран, 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Мой знакомый ...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                                    капитан.</a:t>
            </a:r>
            <a:endParaRPr lang="ru-RU" b="1" i="1" dirty="0">
              <a:solidFill>
                <a:schemeClr val="accent6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5FFC4D-1130-4C30-BD1E-8CC903DFCB9F}" type="datetime1">
              <a:rPr lang="ru-RU" smtClean="0"/>
              <a:pPr>
                <a:defRPr/>
              </a:pPr>
              <a:t>20.08.2014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980857-6DA2-4E31-AFCC-C60F7D53E3EE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888B3A-BD89-4D13-9F65-AC6F39300334}" type="datetime1">
              <a:rPr lang="ru-RU" smtClean="0"/>
              <a:pPr>
                <a:defRPr/>
              </a:pPr>
              <a:t>20.08.2014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8F7FCC-E720-4D44-8A02-94292C492495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846" b="1846"/>
          <a:stretch>
            <a:fillRect/>
          </a:stretch>
        </p:blipFill>
        <p:spPr bwMode="auto">
          <a:xfrm>
            <a:off x="2555776" y="692696"/>
            <a:ext cx="3859832" cy="2894874"/>
          </a:xfrm>
          <a:prstGeom prst="round2Diag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10" name="Овал 9"/>
          <p:cNvSpPr/>
          <p:nvPr/>
        </p:nvSpPr>
        <p:spPr>
          <a:xfrm>
            <a:off x="1115616" y="4005064"/>
            <a:ext cx="864096" cy="84239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051720" y="4005064"/>
            <a:ext cx="864096" cy="84239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987824" y="4005064"/>
            <a:ext cx="864096" cy="84239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923928" y="4005064"/>
            <a:ext cx="864096" cy="84239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860032" y="4005064"/>
            <a:ext cx="864096" cy="84239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796136" y="4005064"/>
            <a:ext cx="864096" cy="84239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732240" y="4005064"/>
            <a:ext cx="864096" cy="84239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3059832" y="5229200"/>
          <a:ext cx="3168352" cy="79208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93137"/>
                <a:gridCol w="1144954"/>
                <a:gridCol w="1030261"/>
              </a:tblGrid>
              <a:tr h="792088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Овал 17"/>
          <p:cNvSpPr/>
          <p:nvPr/>
        </p:nvSpPr>
        <p:spPr>
          <a:xfrm>
            <a:off x="4283968" y="5301208"/>
            <a:ext cx="720080" cy="64807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  <a:solidFill>
            <a:srgbClr val="FFCCFF"/>
          </a:solidFill>
        </p:spPr>
        <p:txBody>
          <a:bodyPr/>
          <a:lstStyle/>
          <a:p>
            <a:r>
              <a:rPr lang="ru-RU" sz="6600" b="1" i="1" cap="all" dirty="0" smtClean="0">
                <a:ln w="0"/>
                <a:solidFill>
                  <a:srgbClr val="FF00FF"/>
                </a:solidFill>
                <a:effectLst>
                  <a:reflection blurRad="12700" stA="50000" endPos="50000" dist="5000" dir="5400000" sy="-100000" rotWithShape="0"/>
                </a:effectLst>
                <a:latin typeface="Cambria Math" pitchFamily="18" charset="0"/>
                <a:ea typeface="Cambria Math" pitchFamily="18" charset="0"/>
              </a:rPr>
              <a:t>деление слов на слоги.</a:t>
            </a:r>
            <a:endParaRPr lang="ru-RU" sz="660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10F74E-8C8A-4DE4-8307-F9F482D447BD}" type="datetime1">
              <a:rPr lang="ru-RU" smtClean="0"/>
              <a:pPr>
                <a:defRPr/>
              </a:pPr>
              <a:t>20.08.2014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55EBA-DB7A-46FB-A5CE-41D51BCA288D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5FFC4D-1130-4C30-BD1E-8CC903DFCB9F}" type="datetime1">
              <a:rPr lang="ru-RU" smtClean="0"/>
              <a:pPr>
                <a:defRPr/>
              </a:pPr>
              <a:t>20.08.2014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980857-6DA2-4E31-AFCC-C60F7D53E3EE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pic>
        <p:nvPicPr>
          <p:cNvPr id="6" name="Содержимое 5" descr="D:\Каталог картинок\П\ANIM1380 п.gif"/>
          <p:cNvPicPr>
            <a:picLocks noGrp="1"/>
          </p:cNvPicPr>
          <p:nvPr>
            <p:ph idx="1"/>
          </p:nvPr>
        </p:nvPicPr>
        <p:blipFill>
          <a:blip r:embed="rId2" cstate="print"/>
          <a:srcRect t="12500" b="12500"/>
          <a:stretch>
            <a:fillRect/>
          </a:stretch>
        </p:blipFill>
        <p:spPr bwMode="auto">
          <a:xfrm>
            <a:off x="2771800" y="476672"/>
            <a:ext cx="2857500" cy="2143125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1979712" y="2780928"/>
            <a:ext cx="864096" cy="84239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915816" y="2780928"/>
            <a:ext cx="864096" cy="84239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076056" y="2780928"/>
            <a:ext cx="864096" cy="84239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084168" y="2780928"/>
            <a:ext cx="864096" cy="84239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Минус 12"/>
          <p:cNvSpPr/>
          <p:nvPr/>
        </p:nvSpPr>
        <p:spPr>
          <a:xfrm>
            <a:off x="3995936" y="2708920"/>
            <a:ext cx="914400" cy="914400"/>
          </a:xfrm>
          <a:prstGeom prst="mathMinu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Минус 14"/>
          <p:cNvSpPr/>
          <p:nvPr/>
        </p:nvSpPr>
        <p:spPr>
          <a:xfrm>
            <a:off x="1763688" y="3933056"/>
            <a:ext cx="2160240" cy="1296144"/>
          </a:xfrm>
          <a:prstGeom prst="mathMinu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Минус 15"/>
          <p:cNvSpPr/>
          <p:nvPr/>
        </p:nvSpPr>
        <p:spPr>
          <a:xfrm>
            <a:off x="4932040" y="3861048"/>
            <a:ext cx="2160240" cy="1296144"/>
          </a:xfrm>
          <a:prstGeom prst="mathMinu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Минус 16"/>
          <p:cNvSpPr/>
          <p:nvPr/>
        </p:nvSpPr>
        <p:spPr>
          <a:xfrm>
            <a:off x="1691680" y="4365104"/>
            <a:ext cx="5832648" cy="2304256"/>
          </a:xfrm>
          <a:prstGeom prst="mathMinu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5FFC4D-1130-4C30-BD1E-8CC903DFCB9F}" type="datetime1">
              <a:rPr lang="ru-RU" smtClean="0"/>
              <a:pPr>
                <a:defRPr/>
              </a:pPr>
              <a:t>20.08.2014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980857-6DA2-4E31-AFCC-C60F7D53E3EE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846" b="1846"/>
          <a:stretch>
            <a:fillRect/>
          </a:stretch>
        </p:blipFill>
        <p:spPr bwMode="auto">
          <a:xfrm>
            <a:off x="2915816" y="692696"/>
            <a:ext cx="2974528" cy="2230892"/>
          </a:xfrm>
          <a:prstGeom prst="round2Diag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611560" y="3429000"/>
            <a:ext cx="864096" cy="84239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547664" y="3429000"/>
            <a:ext cx="864096" cy="84239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203848" y="3429000"/>
            <a:ext cx="864096" cy="84239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139952" y="3429000"/>
            <a:ext cx="864096" cy="84239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796136" y="3429000"/>
            <a:ext cx="864096" cy="84239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732240" y="3429000"/>
            <a:ext cx="864096" cy="84239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668344" y="3429000"/>
            <a:ext cx="864096" cy="84239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Минус 13"/>
          <p:cNvSpPr/>
          <p:nvPr/>
        </p:nvSpPr>
        <p:spPr>
          <a:xfrm>
            <a:off x="2411760" y="3429000"/>
            <a:ext cx="792088" cy="720080"/>
          </a:xfrm>
          <a:prstGeom prst="mathMinu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Минус 14"/>
          <p:cNvSpPr/>
          <p:nvPr/>
        </p:nvSpPr>
        <p:spPr>
          <a:xfrm>
            <a:off x="5076056" y="3356992"/>
            <a:ext cx="720080" cy="792088"/>
          </a:xfrm>
          <a:prstGeom prst="mathMinu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Минус 15"/>
          <p:cNvSpPr/>
          <p:nvPr/>
        </p:nvSpPr>
        <p:spPr>
          <a:xfrm>
            <a:off x="467544" y="4293096"/>
            <a:ext cx="2160240" cy="1296144"/>
          </a:xfrm>
          <a:prstGeom prst="mathMinu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Минус 16"/>
          <p:cNvSpPr/>
          <p:nvPr/>
        </p:nvSpPr>
        <p:spPr>
          <a:xfrm>
            <a:off x="3131840" y="4293096"/>
            <a:ext cx="2160240" cy="1296144"/>
          </a:xfrm>
          <a:prstGeom prst="mathMinu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Минус 17"/>
          <p:cNvSpPr/>
          <p:nvPr/>
        </p:nvSpPr>
        <p:spPr>
          <a:xfrm>
            <a:off x="5868144" y="4293096"/>
            <a:ext cx="2160240" cy="1296144"/>
          </a:xfrm>
          <a:prstGeom prst="mathMinu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Минус 18"/>
          <p:cNvSpPr/>
          <p:nvPr/>
        </p:nvSpPr>
        <p:spPr>
          <a:xfrm>
            <a:off x="611560" y="4653136"/>
            <a:ext cx="7776864" cy="2492896"/>
          </a:xfrm>
          <a:prstGeom prst="mathMinu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404664"/>
            <a:ext cx="5111750" cy="5721499"/>
          </a:xfrm>
          <a:ln w="38100">
            <a:solidFill>
              <a:srgbClr val="C00000"/>
            </a:solidFill>
          </a:ln>
        </p:spPr>
        <p:txBody>
          <a:bodyPr/>
          <a:lstStyle/>
          <a:p>
            <a:pPr algn="ctr">
              <a:buNone/>
            </a:pPr>
            <a:endParaRPr lang="ru-RU" b="1" i="1" dirty="0" smtClean="0">
              <a:latin typeface="Book Antiqua" pitchFamily="18" charset="0"/>
            </a:endParaRPr>
          </a:p>
          <a:p>
            <a:pPr algn="ctr">
              <a:buNone/>
            </a:pPr>
            <a:r>
              <a:rPr lang="ru-RU" sz="4000" b="1" i="1" dirty="0" smtClean="0">
                <a:solidFill>
                  <a:srgbClr val="FF0000"/>
                </a:solidFill>
                <a:latin typeface="Century Schoolbook" pitchFamily="18" charset="0"/>
              </a:rPr>
              <a:t>СКОЛЬКО В СЛОВЕ</a:t>
            </a:r>
          </a:p>
          <a:p>
            <a:pPr algn="ctr">
              <a:buNone/>
            </a:pPr>
            <a:r>
              <a:rPr lang="ru-RU" sz="4000" b="1" i="1" dirty="0" smtClean="0">
                <a:solidFill>
                  <a:srgbClr val="FF0000"/>
                </a:solidFill>
                <a:latin typeface="Century Schoolbook" pitchFamily="18" charset="0"/>
              </a:rPr>
              <a:t>ГЛАСНЫХ ЗВУКОВ (ИЛИ БУКВ) – </a:t>
            </a:r>
          </a:p>
          <a:p>
            <a:pPr algn="ctr">
              <a:buNone/>
            </a:pPr>
            <a:r>
              <a:rPr lang="ru-RU" sz="4000" b="1" i="1" dirty="0" smtClean="0">
                <a:solidFill>
                  <a:srgbClr val="FF0000"/>
                </a:solidFill>
                <a:latin typeface="Century Schoolbook" pitchFamily="18" charset="0"/>
              </a:rPr>
              <a:t>СТОЛЬКО В НЕМ И СЛОГОВ!</a:t>
            </a:r>
            <a:endParaRPr lang="ru-RU" sz="4000" b="1" i="1" dirty="0"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04664"/>
            <a:ext cx="3008313" cy="572149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022893-5F15-4711-8EE9-35DC176AEF6E}" type="datetime1">
              <a:rPr lang="ru-RU" smtClean="0"/>
              <a:pPr>
                <a:defRPr/>
              </a:pPr>
              <a:t>20.08.2014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F6536F-0D29-4D31-8901-81D49FD225CD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pic>
        <p:nvPicPr>
          <p:cNvPr id="7" name="Picture 2" descr="C:\Documents and Settings\Masha\Мои документы\Мама\РОД,СОБР,ПРЕЗЕНТ,\-bsncwcokdf_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2952328" cy="54006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/>
          <a:lstStyle/>
          <a:p>
            <a:r>
              <a:rPr lang="ru-RU" sz="48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Успехов в познании русского языка!</a:t>
            </a:r>
            <a:endParaRPr lang="ru-RU" sz="48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5FFC4D-1130-4C30-BD1E-8CC903DFCB9F}" type="datetime1">
              <a:rPr lang="ru-RU" smtClean="0"/>
              <a:pPr>
                <a:defRPr/>
              </a:pPr>
              <a:t>20.08.2014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980857-6DA2-4E31-AFCC-C60F7D53E3EE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pic>
        <p:nvPicPr>
          <p:cNvPr id="2050" name="Picture 2" descr="C:\Documents and Settings\Masha\Мои документы\Мама\РОД,СОБР,ПРЕЗЕНТ,\кошка-мышк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88840"/>
            <a:ext cx="7488832" cy="4248471"/>
          </a:xfrm>
          <a:prstGeom prst="foldedCorner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440159"/>
          </a:xfrm>
        </p:spPr>
        <p:txBody>
          <a:bodyPr/>
          <a:lstStyle/>
          <a:p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ГЛАСНЫЕ ЗВУКИ: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653136"/>
            <a:ext cx="7880920" cy="1584176"/>
          </a:xfrm>
        </p:spPr>
        <p:txBody>
          <a:bodyPr/>
          <a:lstStyle/>
          <a:p>
            <a:pPr marL="0" lvl="1"/>
            <a:r>
              <a:rPr lang="ru-RU" sz="6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А    О    И    У    Ы    Э</a:t>
            </a:r>
          </a:p>
          <a:p>
            <a:endParaRPr lang="ru-RU" dirty="0"/>
          </a:p>
        </p:txBody>
      </p:sp>
      <p:pic>
        <p:nvPicPr>
          <p:cNvPr id="4" name="Рисунок 3" descr="D:\МАМУСИК\карточки\2 ппп.gif"/>
          <p:cNvPicPr/>
          <p:nvPr/>
        </p:nvPicPr>
        <p:blipFill>
          <a:blip r:embed="rId2" cstate="print"/>
          <a:srcRect l="3593" t="7420" r="86302" b="73157"/>
          <a:stretch>
            <a:fillRect/>
          </a:stretch>
        </p:blipFill>
        <p:spPr bwMode="auto">
          <a:xfrm>
            <a:off x="3419872" y="2276872"/>
            <a:ext cx="2232248" cy="194421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440159"/>
          </a:xfrm>
        </p:spPr>
        <p:txBody>
          <a:bodyPr/>
          <a:lstStyle/>
          <a:p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СОГЛАСНЫЕ  ЗВУКИ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556792"/>
            <a:ext cx="7848872" cy="47525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D:\Каталог картинок\Г\LIPS1 М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2436862" cy="2160240"/>
          </a:xfrm>
          <a:prstGeom prst="rect">
            <a:avLst/>
          </a:prstGeom>
          <a:noFill/>
        </p:spPr>
      </p:pic>
      <p:pic>
        <p:nvPicPr>
          <p:cNvPr id="5" name="Рисунок 4" descr="D:\Каталог картинок\З\CENTOCLU П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772816"/>
            <a:ext cx="2376264" cy="1728192"/>
          </a:xfrm>
          <a:prstGeom prst="rect">
            <a:avLst/>
          </a:prstGeom>
          <a:noFill/>
        </p:spPr>
      </p:pic>
      <p:pic>
        <p:nvPicPr>
          <p:cNvPr id="6" name="Рисунок 5" descr="D:\Каталог картинок\Я\PE04423 П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340768"/>
            <a:ext cx="2758913" cy="2542889"/>
          </a:xfrm>
          <a:prstGeom prst="rect">
            <a:avLst/>
          </a:prstGeom>
          <a:noFill/>
        </p:spPr>
      </p:pic>
      <p:pic>
        <p:nvPicPr>
          <p:cNvPr id="9" name="Рисунок 8" descr="согл"/>
          <p:cNvPicPr/>
          <p:nvPr/>
        </p:nvPicPr>
        <p:blipFill>
          <a:blip r:embed="rId5" cstate="print">
            <a:clrChange>
              <a:clrFrom>
                <a:srgbClr val="111DFF"/>
              </a:clrFrom>
              <a:clrTo>
                <a:srgbClr val="111D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076056" y="4077072"/>
            <a:ext cx="1934477" cy="200648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>
            <a:extrusionClr>
              <a:srgbClr val="00B050"/>
            </a:extrusionClr>
          </a:sp3d>
        </p:spPr>
      </p:pic>
      <p:pic>
        <p:nvPicPr>
          <p:cNvPr id="1026" name="Picture 2" descr="C:\Documents and Settings\Masha\Мои документы\Мама\РОД,СОБР,ПРЕЗЕНТ,\БЕГ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2483768" y="3789040"/>
            <a:ext cx="4032448" cy="2320864"/>
          </a:xfrm>
          <a:prstGeom prst="round2Diag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440160"/>
          </a:xfrm>
        </p:spPr>
        <p:txBody>
          <a:bodyPr/>
          <a:lstStyle/>
          <a:p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СОГЛАСНЫЕ  ЗВУКИ БЫВАЮТ: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844824"/>
            <a:ext cx="4040188" cy="639762"/>
          </a:xfrm>
        </p:spPr>
        <p:txBody>
          <a:bodyPr/>
          <a:lstStyle/>
          <a:p>
            <a:pPr algn="ctr"/>
            <a:endParaRPr lang="ru-RU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 Antiqua" pitchFamily="18" charset="0"/>
            </a:endParaRPr>
          </a:p>
          <a:p>
            <a:pPr algn="ctr"/>
            <a:endParaRPr lang="ru-RU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 Antiqua" pitchFamily="18" charset="0"/>
            </a:endParaRPr>
          </a:p>
          <a:p>
            <a:pPr algn="ctr"/>
            <a:endParaRPr lang="ru-RU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 Antiqua" pitchFamily="18" charset="0"/>
            </a:endParaRPr>
          </a:p>
          <a:p>
            <a:pPr algn="ctr"/>
            <a:endParaRPr lang="ru-RU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 Antiqua" pitchFamily="18" charset="0"/>
            </a:endParaRPr>
          </a:p>
          <a:p>
            <a:pPr algn="ctr"/>
            <a:endParaRPr lang="ru-RU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 Antiqua" pitchFamily="18" charset="0"/>
            </a:endParaRPr>
          </a:p>
          <a:p>
            <a:pPr algn="ctr"/>
            <a:r>
              <a:rPr lang="ru-RU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ТВЕРДЫЕ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D43E2D-DE4C-4D7D-A5C4-A59E420C63F5}" type="datetime1">
              <a:rPr lang="ru-RU" smtClean="0"/>
              <a:pPr>
                <a:defRPr/>
              </a:pPr>
              <a:t>20.08.2014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8B761F-19F5-43BF-BF7C-2A6C998B7CBE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4645025" y="1628800"/>
            <a:ext cx="4041775" cy="2448272"/>
          </a:xfrm>
          <a:noFill/>
          <a:ln>
            <a:noFill/>
          </a:ln>
        </p:spPr>
        <p:txBody>
          <a:bodyPr/>
          <a:lstStyle/>
          <a:p>
            <a:pPr algn="ctr"/>
            <a:endParaRPr lang="ru-RU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 Antiqua" pitchFamily="18" charset="0"/>
            </a:endParaRPr>
          </a:p>
          <a:p>
            <a:pPr algn="ctr"/>
            <a:endParaRPr lang="ru-RU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 Antiqua" pitchFamily="18" charset="0"/>
            </a:endParaRPr>
          </a:p>
          <a:p>
            <a:pPr algn="ctr"/>
            <a:endParaRPr lang="ru-RU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 Antiqua" pitchFamily="18" charset="0"/>
            </a:endParaRPr>
          </a:p>
          <a:p>
            <a:pPr algn="ctr"/>
            <a:endParaRPr lang="ru-RU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 Antiqua" pitchFamily="18" charset="0"/>
            </a:endParaRPr>
          </a:p>
          <a:p>
            <a:pPr algn="ctr"/>
            <a:endParaRPr lang="ru-RU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 Antiqua" pitchFamily="18" charset="0"/>
            </a:endParaRPr>
          </a:p>
          <a:p>
            <a:pPr algn="ctr"/>
            <a:endParaRPr lang="ru-RU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 Antiqua" pitchFamily="18" charset="0"/>
            </a:endParaRPr>
          </a:p>
          <a:p>
            <a:pPr algn="ctr"/>
            <a:endParaRPr lang="ru-RU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 Antiqua" pitchFamily="18" charset="0"/>
            </a:endParaRPr>
          </a:p>
          <a:p>
            <a:pPr algn="ctr"/>
            <a:r>
              <a:rPr lang="ru-RU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МЯГКИЕ </a:t>
            </a:r>
            <a:endParaRPr lang="ru-RU" dirty="0" smtClean="0"/>
          </a:p>
          <a:p>
            <a:pPr algn="ctr"/>
            <a:endParaRPr lang="ru-RU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 Antiqua" pitchFamily="18" charset="0"/>
            </a:endParaRPr>
          </a:p>
          <a:p>
            <a:pPr algn="ctr"/>
            <a:endParaRPr lang="ru-RU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 Antiqua" pitchFamily="18" charset="0"/>
            </a:endParaRPr>
          </a:p>
          <a:p>
            <a:pPr algn="ctr"/>
            <a:endParaRPr lang="ru-RU" i="1" dirty="0" smtClean="0">
              <a:solidFill>
                <a:srgbClr val="7030A0"/>
              </a:solidFill>
              <a:latin typeface="Book Antiqua" pitchFamily="18" charset="0"/>
            </a:endParaRPr>
          </a:p>
          <a:p>
            <a:pPr algn="ctr"/>
            <a:endParaRPr lang="ru-RU" i="1" dirty="0">
              <a:solidFill>
                <a:srgbClr val="7030A0"/>
              </a:solidFill>
              <a:latin typeface="Book Antiqua" pitchFamily="18" charset="0"/>
            </a:endParaRPr>
          </a:p>
        </p:txBody>
      </p:sp>
      <p:pic>
        <p:nvPicPr>
          <p:cNvPr id="2050" name="Picture 2" descr="C:\Documents and Settings\Masha\Мои документы\Мама\РОД,СОБР,ПРЕЗЕНТ,\сосульки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564904"/>
            <a:ext cx="2803852" cy="2376264"/>
          </a:xfrm>
          <a:prstGeom prst="round2Diag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2051" name="Picture 3" descr="C:\Documents and Settings\Masha\Мои документы\Мама\РОД,СОБР,ПРЕЗЕНТ,\трава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 l="5558" t="13725" r="5518"/>
          <a:stretch>
            <a:fillRect/>
          </a:stretch>
        </p:blipFill>
        <p:spPr bwMode="auto">
          <a:xfrm>
            <a:off x="5508104" y="2420888"/>
            <a:ext cx="2592288" cy="2376264"/>
          </a:xfrm>
          <a:prstGeom prst="round2Diag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14" name="Рисунок 13" descr="согл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5085184"/>
            <a:ext cx="1296144" cy="1080120"/>
          </a:xfrm>
          <a:prstGeom prst="rect">
            <a:avLst/>
          </a:prstGeom>
          <a:noFill/>
        </p:spPr>
      </p:pic>
      <p:sp>
        <p:nvSpPr>
          <p:cNvPr id="15" name="Овал 14"/>
          <p:cNvSpPr/>
          <p:nvPr/>
        </p:nvSpPr>
        <p:spPr>
          <a:xfrm>
            <a:off x="6300192" y="5085184"/>
            <a:ext cx="1224136" cy="93610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440159"/>
          </a:xfrm>
        </p:spPr>
        <p:txBody>
          <a:bodyPr/>
          <a:lstStyle/>
          <a:p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ТВЕРДЫЕ  СОГЛАСНЫЕ  ЗВУКИ: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2492896"/>
            <a:ext cx="6048672" cy="288032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согл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060848"/>
            <a:ext cx="1656185" cy="144016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55576" y="3212977"/>
            <a:ext cx="7560840" cy="32008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4000" b="1" i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ook Antiqua" pitchFamily="18" charset="0"/>
            </a:endParaRPr>
          </a:p>
          <a:p>
            <a:pPr algn="ctr"/>
            <a:r>
              <a:rPr lang="ru-RU" sz="54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 Antiqua" pitchFamily="18" charset="0"/>
              </a:rPr>
              <a:t>Б  В  Г  Д  Ж  З  К </a:t>
            </a:r>
          </a:p>
          <a:p>
            <a:pPr algn="ctr"/>
            <a:r>
              <a:rPr lang="ru-RU" sz="54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 Antiqua" pitchFamily="18" charset="0"/>
              </a:rPr>
              <a:t> Л  М  Н  П  Р  С  Т </a:t>
            </a:r>
          </a:p>
          <a:p>
            <a:pPr algn="ctr"/>
            <a:r>
              <a:rPr lang="ru-RU" sz="54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 Antiqua" pitchFamily="18" charset="0"/>
              </a:rPr>
              <a:t> Ф  Х  Ц  Ш  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88" y="476672"/>
            <a:ext cx="5111750" cy="5637089"/>
          </a:xfrm>
          <a:blipFill>
            <a:blip r:embed="rId2" cstate="print"/>
            <a:tile tx="0" ty="0" sx="100000" sy="100000" flip="none" algn="tl"/>
          </a:blipFill>
          <a:ln w="57150"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pPr algn="ctr">
              <a:buNone/>
            </a:pPr>
            <a:endParaRPr lang="ru-RU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 Antiqua" pitchFamily="18" charset="0"/>
            </a:endParaRPr>
          </a:p>
          <a:p>
            <a:pPr algn="ctr">
              <a:buNone/>
            </a:pPr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ВСЕГДА ТВЕРДЫЕ</a:t>
            </a:r>
          </a:p>
          <a:p>
            <a:pPr algn="ctr">
              <a:buNone/>
            </a:pPr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СОГЛАСНЫЕ!</a:t>
            </a:r>
          </a:p>
          <a:p>
            <a:pPr algn="ctr">
              <a:buNone/>
            </a:pPr>
            <a:endParaRPr lang="ru-RU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 Antiqua" pitchFamily="18" charset="0"/>
            </a:endParaRPr>
          </a:p>
          <a:p>
            <a:pPr algn="ctr">
              <a:buNone/>
            </a:pPr>
            <a:endParaRPr lang="ru-RU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 Antiqua" pitchFamily="18" charset="0"/>
            </a:endParaRPr>
          </a:p>
          <a:p>
            <a:pPr algn="ctr">
              <a:buNone/>
            </a:pPr>
            <a:r>
              <a:rPr lang="ru-RU" sz="72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Book Antiqua" pitchFamily="18" charset="0"/>
              </a:rPr>
              <a:t>Ж   Ц  Ш</a:t>
            </a:r>
          </a:p>
          <a:p>
            <a:pPr algn="ctr">
              <a:buNone/>
            </a:pPr>
            <a:endParaRPr lang="ru-RU" b="1" i="1" dirty="0">
              <a:latin typeface="Book Antiqu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76672"/>
            <a:ext cx="3034680" cy="5649491"/>
          </a:xfrm>
          <a:blipFill>
            <a:blip r:embed="rId2" cstate="print"/>
            <a:tile tx="0" ty="0" sx="100000" sy="100000" flip="none" algn="tl"/>
          </a:blipFill>
          <a:ln w="57150"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022893-5F15-4711-8EE9-35DC176AEF6E}" type="datetime1">
              <a:rPr lang="ru-RU" smtClean="0"/>
              <a:pPr>
                <a:defRPr/>
              </a:pPr>
              <a:t>20.08.2014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F6536F-0D29-4D31-8901-81D49FD225CD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1026" name="Picture 2" descr="C:\Documents and Settings\Masha\Мои документы\Мама\РОД,СОБР,ПРЕЗЕНТ,\-bsncwcokdf_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620688"/>
            <a:ext cx="1944216" cy="54006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/>
          <a:lstStyle/>
          <a:p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МЯГКИЕ   СОГЛАСНЫЕ  ЗВУКИ: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5FFC4D-1130-4C30-BD1E-8CC903DFCB9F}" type="datetime1">
              <a:rPr lang="ru-RU" smtClean="0"/>
              <a:pPr>
                <a:defRPr/>
              </a:pPr>
              <a:t>20.08.2014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980857-6DA2-4E31-AFCC-C60F7D53E3EE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779912" y="1988840"/>
            <a:ext cx="1440160" cy="136815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3501008"/>
            <a:ext cx="7272808" cy="258532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i="1" dirty="0" err="1" smtClean="0">
                <a:ln/>
                <a:solidFill>
                  <a:schemeClr val="accent3"/>
                </a:solidFill>
                <a:latin typeface="Book Antiqua" pitchFamily="18" charset="0"/>
              </a:rPr>
              <a:t>Бь</a:t>
            </a:r>
            <a:r>
              <a:rPr lang="ru-RU" sz="5400" b="1" i="1" dirty="0" smtClean="0">
                <a:ln/>
                <a:solidFill>
                  <a:schemeClr val="accent3"/>
                </a:solidFill>
                <a:latin typeface="Book Antiqua" pitchFamily="18" charset="0"/>
              </a:rPr>
              <a:t>  </a:t>
            </a:r>
            <a:r>
              <a:rPr lang="ru-RU" sz="5400" b="1" i="1" dirty="0" err="1" smtClean="0">
                <a:ln/>
                <a:solidFill>
                  <a:schemeClr val="accent3"/>
                </a:solidFill>
                <a:latin typeface="Book Antiqua" pitchFamily="18" charset="0"/>
              </a:rPr>
              <a:t>Вь</a:t>
            </a:r>
            <a:r>
              <a:rPr lang="ru-RU" sz="5400" b="1" i="1" dirty="0" smtClean="0">
                <a:ln/>
                <a:solidFill>
                  <a:schemeClr val="accent3"/>
                </a:solidFill>
                <a:latin typeface="Book Antiqua" pitchFamily="18" charset="0"/>
              </a:rPr>
              <a:t>  </a:t>
            </a:r>
            <a:r>
              <a:rPr lang="ru-RU" sz="5400" b="1" i="1" dirty="0" err="1" smtClean="0">
                <a:ln/>
                <a:solidFill>
                  <a:schemeClr val="accent3"/>
                </a:solidFill>
                <a:latin typeface="Book Antiqua" pitchFamily="18" charset="0"/>
              </a:rPr>
              <a:t>Гь</a:t>
            </a:r>
            <a:r>
              <a:rPr lang="ru-RU" sz="5400" b="1" i="1" dirty="0" smtClean="0">
                <a:ln/>
                <a:solidFill>
                  <a:schemeClr val="accent3"/>
                </a:solidFill>
                <a:latin typeface="Book Antiqua" pitchFamily="18" charset="0"/>
              </a:rPr>
              <a:t>  </a:t>
            </a:r>
            <a:r>
              <a:rPr lang="ru-RU" sz="5400" b="1" i="1" dirty="0" err="1" smtClean="0">
                <a:ln/>
                <a:solidFill>
                  <a:schemeClr val="accent3"/>
                </a:solidFill>
                <a:latin typeface="Book Antiqua" pitchFamily="18" charset="0"/>
              </a:rPr>
              <a:t>Дь</a:t>
            </a:r>
            <a:r>
              <a:rPr lang="ru-RU" sz="5400" b="1" i="1" dirty="0" smtClean="0">
                <a:ln/>
                <a:solidFill>
                  <a:schemeClr val="accent3"/>
                </a:solidFill>
                <a:latin typeface="Book Antiqua" pitchFamily="18" charset="0"/>
              </a:rPr>
              <a:t>   </a:t>
            </a:r>
            <a:r>
              <a:rPr lang="ru-RU" sz="5400" b="1" i="1" dirty="0" err="1" smtClean="0">
                <a:ln/>
                <a:solidFill>
                  <a:schemeClr val="accent3"/>
                </a:solidFill>
                <a:latin typeface="Book Antiqua" pitchFamily="18" charset="0"/>
              </a:rPr>
              <a:t>Зь</a:t>
            </a:r>
            <a:r>
              <a:rPr lang="ru-RU" sz="5400" b="1" i="1" dirty="0" smtClean="0">
                <a:ln/>
                <a:solidFill>
                  <a:schemeClr val="accent3"/>
                </a:solidFill>
                <a:latin typeface="Book Antiqua" pitchFamily="18" charset="0"/>
              </a:rPr>
              <a:t>  Й </a:t>
            </a:r>
            <a:r>
              <a:rPr lang="ru-RU" sz="5400" b="1" i="1" dirty="0" err="1" smtClean="0">
                <a:ln/>
                <a:solidFill>
                  <a:schemeClr val="accent3"/>
                </a:solidFill>
                <a:latin typeface="Book Antiqua" pitchFamily="18" charset="0"/>
              </a:rPr>
              <a:t>Кь</a:t>
            </a:r>
            <a:r>
              <a:rPr lang="ru-RU" sz="5400" b="1" i="1" dirty="0" smtClean="0">
                <a:ln/>
                <a:solidFill>
                  <a:schemeClr val="accent3"/>
                </a:solidFill>
                <a:latin typeface="Book Antiqua" pitchFamily="18" charset="0"/>
              </a:rPr>
              <a:t>  Ль  </a:t>
            </a:r>
            <a:r>
              <a:rPr lang="ru-RU" sz="5400" b="1" i="1" dirty="0" err="1" smtClean="0">
                <a:ln/>
                <a:solidFill>
                  <a:schemeClr val="accent3"/>
                </a:solidFill>
                <a:latin typeface="Book Antiqua" pitchFamily="18" charset="0"/>
              </a:rPr>
              <a:t>Мь</a:t>
            </a:r>
            <a:r>
              <a:rPr lang="ru-RU" sz="5400" b="1" i="1" dirty="0" smtClean="0">
                <a:ln/>
                <a:solidFill>
                  <a:schemeClr val="accent3"/>
                </a:solidFill>
                <a:latin typeface="Book Antiqua" pitchFamily="18" charset="0"/>
              </a:rPr>
              <a:t>  </a:t>
            </a:r>
            <a:r>
              <a:rPr lang="ru-RU" sz="5400" b="1" i="1" dirty="0" err="1" smtClean="0">
                <a:ln/>
                <a:solidFill>
                  <a:schemeClr val="accent3"/>
                </a:solidFill>
                <a:latin typeface="Book Antiqua" pitchFamily="18" charset="0"/>
              </a:rPr>
              <a:t>Нь</a:t>
            </a:r>
            <a:r>
              <a:rPr lang="ru-RU" sz="5400" b="1" i="1" dirty="0" smtClean="0">
                <a:ln/>
                <a:solidFill>
                  <a:schemeClr val="accent3"/>
                </a:solidFill>
                <a:latin typeface="Book Antiqua" pitchFamily="18" charset="0"/>
              </a:rPr>
              <a:t>  </a:t>
            </a:r>
            <a:r>
              <a:rPr lang="ru-RU" sz="5400" b="1" i="1" dirty="0" err="1" smtClean="0">
                <a:ln/>
                <a:solidFill>
                  <a:schemeClr val="accent3"/>
                </a:solidFill>
                <a:latin typeface="Book Antiqua" pitchFamily="18" charset="0"/>
              </a:rPr>
              <a:t>Пь</a:t>
            </a:r>
            <a:r>
              <a:rPr lang="ru-RU" sz="5400" b="1" i="1" dirty="0" smtClean="0">
                <a:ln/>
                <a:solidFill>
                  <a:schemeClr val="accent3"/>
                </a:solidFill>
                <a:latin typeface="Book Antiqua" pitchFamily="18" charset="0"/>
              </a:rPr>
              <a:t>  </a:t>
            </a:r>
            <a:r>
              <a:rPr lang="ru-RU" sz="5400" b="1" i="1" dirty="0" err="1" smtClean="0">
                <a:ln/>
                <a:solidFill>
                  <a:schemeClr val="accent3"/>
                </a:solidFill>
                <a:latin typeface="Book Antiqua" pitchFamily="18" charset="0"/>
              </a:rPr>
              <a:t>Рь</a:t>
            </a:r>
            <a:r>
              <a:rPr lang="ru-RU" sz="5400" b="1" i="1" dirty="0" smtClean="0">
                <a:ln/>
                <a:solidFill>
                  <a:schemeClr val="accent3"/>
                </a:solidFill>
                <a:latin typeface="Book Antiqua" pitchFamily="18" charset="0"/>
              </a:rPr>
              <a:t>  </a:t>
            </a:r>
            <a:r>
              <a:rPr lang="ru-RU" sz="5400" b="1" i="1" dirty="0" err="1" smtClean="0">
                <a:ln/>
                <a:solidFill>
                  <a:schemeClr val="accent3"/>
                </a:solidFill>
                <a:latin typeface="Book Antiqua" pitchFamily="18" charset="0"/>
              </a:rPr>
              <a:t>Сь</a:t>
            </a:r>
            <a:r>
              <a:rPr lang="ru-RU" sz="5400" b="1" i="1" dirty="0" smtClean="0">
                <a:ln/>
                <a:solidFill>
                  <a:schemeClr val="accent3"/>
                </a:solidFill>
                <a:latin typeface="Book Antiqua" pitchFamily="18" charset="0"/>
              </a:rPr>
              <a:t>  </a:t>
            </a:r>
            <a:r>
              <a:rPr lang="ru-RU" sz="5400" b="1" i="1" dirty="0" err="1" smtClean="0">
                <a:ln/>
                <a:solidFill>
                  <a:schemeClr val="accent3"/>
                </a:solidFill>
                <a:latin typeface="Book Antiqua" pitchFamily="18" charset="0"/>
              </a:rPr>
              <a:t>Ть</a:t>
            </a:r>
            <a:r>
              <a:rPr lang="ru-RU" sz="5400" b="1" i="1" dirty="0" smtClean="0">
                <a:ln/>
                <a:solidFill>
                  <a:schemeClr val="accent3"/>
                </a:solidFill>
                <a:latin typeface="Book Antiqua" pitchFamily="18" charset="0"/>
              </a:rPr>
              <a:t> </a:t>
            </a:r>
            <a:r>
              <a:rPr lang="ru-RU" b="1" i="1" dirty="0" smtClean="0">
                <a:ln/>
                <a:solidFill>
                  <a:schemeClr val="accent3"/>
                </a:solidFill>
                <a:latin typeface="Book Antiqua" pitchFamily="18" charset="0"/>
              </a:rPr>
              <a:t> </a:t>
            </a:r>
            <a:r>
              <a:rPr lang="ru-RU" sz="5400" b="1" i="1" dirty="0" err="1" smtClean="0">
                <a:ln/>
                <a:solidFill>
                  <a:schemeClr val="accent3"/>
                </a:solidFill>
                <a:latin typeface="Book Antiqua" pitchFamily="18" charset="0"/>
              </a:rPr>
              <a:t>Фь</a:t>
            </a:r>
            <a:r>
              <a:rPr lang="ru-RU" sz="5400" b="1" i="1" dirty="0" smtClean="0">
                <a:ln/>
                <a:solidFill>
                  <a:schemeClr val="accent3"/>
                </a:solidFill>
                <a:latin typeface="Book Antiqua" pitchFamily="18" charset="0"/>
              </a:rPr>
              <a:t>  </a:t>
            </a:r>
            <a:r>
              <a:rPr lang="ru-RU" sz="5400" b="1" i="1" dirty="0" err="1" smtClean="0">
                <a:ln/>
                <a:solidFill>
                  <a:schemeClr val="accent3"/>
                </a:solidFill>
                <a:latin typeface="Book Antiqua" pitchFamily="18" charset="0"/>
              </a:rPr>
              <a:t>Хь</a:t>
            </a:r>
            <a:r>
              <a:rPr lang="ru-RU" sz="5400" b="1" i="1" dirty="0" smtClean="0">
                <a:ln/>
                <a:solidFill>
                  <a:schemeClr val="accent3"/>
                </a:solidFill>
                <a:latin typeface="Book Antiqua" pitchFamily="18" charset="0"/>
              </a:rPr>
              <a:t>   Щ  Ч 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332656"/>
            <a:ext cx="5111750" cy="5793507"/>
          </a:xfrm>
          <a:blipFill>
            <a:blip r:embed="rId2" cstate="print"/>
            <a:tile tx="0" ty="0" sx="100000" sy="100000" flip="none" algn="tl"/>
          </a:blipFill>
          <a:ln w="57150">
            <a:solidFill>
              <a:schemeClr val="bg1">
                <a:lumMod val="50000"/>
              </a:schemeClr>
            </a:solidFill>
          </a:ln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buNone/>
            </a:pPr>
            <a:endParaRPr lang="ru-RU" b="1" i="1" dirty="0" smtClean="0">
              <a:ln/>
              <a:solidFill>
                <a:schemeClr val="accent3">
                  <a:lumMod val="50000"/>
                </a:schemeClr>
              </a:solidFill>
              <a:latin typeface="Book Antiqua" pitchFamily="18" charset="0"/>
            </a:endParaRPr>
          </a:p>
          <a:p>
            <a:pPr algn="ctr">
              <a:buNone/>
            </a:pPr>
            <a:r>
              <a:rPr lang="ru-RU" b="1" i="1" dirty="0" smtClean="0">
                <a:ln/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ВСЕГДА  МЯГКИЕ</a:t>
            </a:r>
          </a:p>
          <a:p>
            <a:pPr algn="ctr">
              <a:buNone/>
            </a:pPr>
            <a:r>
              <a:rPr lang="ru-RU" b="1" i="1" dirty="0" smtClean="0">
                <a:ln/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СОГЛАСНЫЕ!</a:t>
            </a:r>
          </a:p>
          <a:p>
            <a:pPr algn="ctr">
              <a:buNone/>
            </a:pPr>
            <a:endParaRPr lang="ru-RU" b="1" i="1" dirty="0" smtClean="0">
              <a:ln/>
              <a:solidFill>
                <a:schemeClr val="accent3">
                  <a:lumMod val="50000"/>
                </a:schemeClr>
              </a:solidFill>
              <a:latin typeface="Book Antiqua" pitchFamily="18" charset="0"/>
            </a:endParaRPr>
          </a:p>
          <a:p>
            <a:pPr algn="ctr">
              <a:buNone/>
            </a:pPr>
            <a:endParaRPr lang="ru-RU" b="1" i="1" dirty="0" smtClean="0">
              <a:ln/>
              <a:solidFill>
                <a:schemeClr val="accent3">
                  <a:lumMod val="50000"/>
                </a:schemeClr>
              </a:solidFill>
              <a:latin typeface="Book Antiqua" pitchFamily="18" charset="0"/>
            </a:endParaRPr>
          </a:p>
          <a:p>
            <a:pPr>
              <a:buNone/>
            </a:pPr>
            <a:endParaRPr lang="ru-RU" b="1" dirty="0">
              <a:ln/>
              <a:solidFill>
                <a:schemeClr val="accent3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32656"/>
            <a:ext cx="3008313" cy="5793507"/>
          </a:xfrm>
          <a:blipFill>
            <a:blip r:embed="rId2" cstate="print"/>
            <a:tile tx="0" ty="0" sx="100000" sy="100000" flip="none" algn="tl"/>
          </a:blipFill>
          <a:ln w="57150"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022893-5F15-4711-8EE9-35DC176AEF6E}" type="datetime1">
              <a:rPr lang="ru-RU" smtClean="0"/>
              <a:pPr>
                <a:defRPr/>
              </a:pPr>
              <a:t>20.08.2014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F6536F-0D29-4D31-8901-81D49FD225CD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7" name="Picture 2" descr="C:\Documents and Settings\Masha\Мои документы\Мама\РОД,СОБР,ПРЕЗЕНТ,\-bsncwcokdf_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620688"/>
            <a:ext cx="1944216" cy="54006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995936" y="2060848"/>
            <a:ext cx="4032448" cy="313932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buNone/>
            </a:pPr>
            <a:endParaRPr lang="ru-RU" sz="6600" b="1" i="1" dirty="0" smtClean="0">
              <a:ln/>
              <a:solidFill>
                <a:schemeClr val="accent3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Book Antiqua" pitchFamily="18" charset="0"/>
            </a:endParaRPr>
          </a:p>
          <a:p>
            <a:pPr algn="ctr">
              <a:buNone/>
            </a:pPr>
            <a:r>
              <a:rPr lang="ru-RU" sz="6600" b="1" i="1" dirty="0" smtClean="0">
                <a:ln/>
                <a:solidFill>
                  <a:srgbClr val="00B05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ook Antiqua" pitchFamily="18" charset="0"/>
              </a:rPr>
              <a:t>Й </a:t>
            </a:r>
          </a:p>
          <a:p>
            <a:pPr algn="ctr">
              <a:buNone/>
            </a:pPr>
            <a:r>
              <a:rPr lang="ru-RU" sz="6600" b="1" i="1" dirty="0" smtClean="0">
                <a:ln/>
                <a:solidFill>
                  <a:srgbClr val="00B05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ook Antiqua" pitchFamily="18" charset="0"/>
              </a:rPr>
              <a:t>Ч   Щ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вуки русского язы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Звуки русского языка</Template>
  <TotalTime>370</TotalTime>
  <Words>314</Words>
  <Application>Microsoft Office PowerPoint</Application>
  <PresentationFormat>Экран (4:3)</PresentationFormat>
  <Paragraphs>175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Звуки русского языка</vt:lpstr>
      <vt:lpstr>Слайд 1</vt:lpstr>
      <vt:lpstr>ГЛАСНЫЕ</vt:lpstr>
      <vt:lpstr>ГЛАСНЫЕ ЗВУКИ:</vt:lpstr>
      <vt:lpstr>СОГЛАСНЫЕ  ЗВУКИ </vt:lpstr>
      <vt:lpstr>СОГЛАСНЫЕ  ЗВУКИ БЫВАЮТ:</vt:lpstr>
      <vt:lpstr>ТВЕРДЫЕ  СОГЛАСНЫЕ  ЗВУКИ: </vt:lpstr>
      <vt:lpstr>Слайд 7</vt:lpstr>
      <vt:lpstr>МЯГКИЕ   СОГЛАСНЫЕ  ЗВУКИ:</vt:lpstr>
      <vt:lpstr>Слайд 9</vt:lpstr>
      <vt:lpstr>ВОЛШЕБНЫЙ ЗВУК  И</vt:lpstr>
      <vt:lpstr>СМЯГЧАЮТ ПРЕДЫДУЩИЙ СОГЛАСНЫЙ</vt:lpstr>
      <vt:lpstr>СОГЛАСНЫЕ  ЗВУКИ БЫВАЮТ:</vt:lpstr>
      <vt:lpstr>ЗВОНКИЕ  СОГЛАСНЫЕ  ЗВУКИ:</vt:lpstr>
      <vt:lpstr>ГЛУХИЕ  СОГЛАСНЫЕ  ЗВУКИ:</vt:lpstr>
      <vt:lpstr>ПОЗИЦИЯ ЗВУКА В  СЛОВЕ.</vt:lpstr>
      <vt:lpstr>ЗВУК  МОЖЕТ НАХОДИТЬСЯ:</vt:lpstr>
      <vt:lpstr>МЕСТОНАХОЖДЕНИЕ  ЗВУКА  Н  В СЛОВАХ:</vt:lpstr>
      <vt:lpstr>МЕСТОНАХОЖДЕНИЕ  ЗВУКА  Нь  В СЛОВАХ:</vt:lpstr>
      <vt:lpstr>Практическая часть.</vt:lpstr>
      <vt:lpstr>Звуковой анализ слов со звуками  п, пь.</vt:lpstr>
      <vt:lpstr>Слайд 21</vt:lpstr>
      <vt:lpstr>Слайд 22</vt:lpstr>
      <vt:lpstr>Слайд 23</vt:lpstr>
      <vt:lpstr>деление слов на слоги.</vt:lpstr>
      <vt:lpstr>Слайд 25</vt:lpstr>
      <vt:lpstr>Слайд 26</vt:lpstr>
      <vt:lpstr>Слайд 27</vt:lpstr>
      <vt:lpstr>Успехов в познании русского языка!</vt:lpstr>
    </vt:vector>
  </TitlesOfParts>
  <Company>WareZ Provider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www.PHILka.RU</dc:creator>
  <dc:description>http://aida.ucoz.ru</dc:description>
  <cp:lastModifiedBy>www.PHILka.RU</cp:lastModifiedBy>
  <cp:revision>38</cp:revision>
  <dcterms:created xsi:type="dcterms:W3CDTF">2011-11-06T08:44:43Z</dcterms:created>
  <dcterms:modified xsi:type="dcterms:W3CDTF">2014-08-20T07:03:26Z</dcterms:modified>
  <cp:category>шаблоны к Powerpoint</cp:category>
</cp:coreProperties>
</file>